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2" r:id="rId2"/>
    <p:sldId id="307" r:id="rId3"/>
    <p:sldId id="293" r:id="rId4"/>
    <p:sldId id="294" r:id="rId5"/>
    <p:sldId id="308" r:id="rId6"/>
    <p:sldId id="295" r:id="rId7"/>
    <p:sldId id="297" r:id="rId8"/>
    <p:sldId id="296" r:id="rId9"/>
    <p:sldId id="298" r:id="rId10"/>
    <p:sldId id="323" r:id="rId11"/>
    <p:sldId id="300" r:id="rId12"/>
    <p:sldId id="326" r:id="rId13"/>
    <p:sldId id="313" r:id="rId14"/>
    <p:sldId id="314" r:id="rId15"/>
    <p:sldId id="318" r:id="rId16"/>
    <p:sldId id="321" r:id="rId17"/>
    <p:sldId id="317" r:id="rId18"/>
    <p:sldId id="319" r:id="rId19"/>
    <p:sldId id="299" r:id="rId20"/>
    <p:sldId id="301" r:id="rId21"/>
    <p:sldId id="310" r:id="rId22"/>
    <p:sldId id="312" r:id="rId23"/>
    <p:sldId id="327" r:id="rId24"/>
    <p:sldId id="325" r:id="rId25"/>
    <p:sldId id="303" r:id="rId26"/>
    <p:sldId id="320" r:id="rId27"/>
    <p:sldId id="324" r:id="rId28"/>
    <p:sldId id="302" r:id="rId29"/>
    <p:sldId id="309" r:id="rId30"/>
    <p:sldId id="311" r:id="rId31"/>
    <p:sldId id="304" r:id="rId32"/>
    <p:sldId id="305" r:id="rId33"/>
    <p:sldId id="306" r:id="rId34"/>
    <p:sldId id="31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2327663-A1DC-494E-B86F-BFFDFE247A5A}" type="datetimeFigureOut">
              <a:rPr lang="en-US"/>
              <a:pPr/>
              <a:t>2/21/2013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466BCEE-F1D2-447E-BA7E-921DAD2A1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0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B9C7-3464-42E3-9945-9D98298AE03B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84D1-AA35-4DDD-9C08-5CA8A93B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DA52-FAB6-4F9A-9F34-0A1AA5C38B49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5849-3C2B-4944-AF86-8BB383ADD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5997-420A-40A1-A5DE-EC05EFF1C1EC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3B31-0EA4-4F1F-A5D1-E338DFB75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C19A-C908-421D-978C-6582A0822A27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7EA0-F139-434F-84B0-72900478E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26DE-16D8-46F5-B0B9-1602A21AD262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1609-6493-470A-B977-EE0056EC2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5EC0-9C44-496A-947A-07C0B59A627B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1440-85FB-4D8A-B261-4A416168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4C49-78D3-4751-958B-0E633F781BBF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E20B-B63F-4D63-9392-167B11D4F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1201-C5A2-4056-9D62-6E2BEE4CE204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1A23E-E2F0-4FB0-A4BF-CB2F92D07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FD81-BDF9-4D95-954C-B81F97113449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3C2B-80BD-4425-86FC-FD47623DC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671F-76E2-44F4-BC2C-BC74F3084B48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9F73-E83D-4689-9B09-0CB77C126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178-2F2F-4FDE-BF4D-0067414C27D5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09DE-30AB-4857-A364-9A9A3F317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C07FB-3E42-4CA6-947E-76F0A8A836D1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266940-E163-4823-9DDC-CD249B8FD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tore.yahoo.net/lib/cinemasupplies/Filmtools-Expendables-Order-Sheet.xls" TargetMode="External"/><Relationship Id="rId2" Type="http://schemas.openxmlformats.org/officeDocument/2006/relationships/hyperlink" Target="http://www.filmtoo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967902" y="19812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Expendables</a:t>
            </a:r>
            <a:endParaRPr lang="en-US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2" b="11617"/>
          <a:stretch/>
        </p:blipFill>
        <p:spPr>
          <a:xfrm>
            <a:off x="3733800" y="4044260"/>
            <a:ext cx="2484201" cy="1228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4312"/>
            <a:ext cx="2315882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86" y="604312"/>
            <a:ext cx="2110297" cy="1168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50077"/>
            <a:ext cx="1748028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85454"/>
            <a:ext cx="1062195" cy="22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5753"/>
            <a:ext cx="5412935" cy="392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4911" y="5410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Tape Lanyard – </a:t>
            </a:r>
            <a:r>
              <a:rPr lang="en-US" dirty="0" smtClean="0"/>
              <a:t>Used to keep multiple rolls of tape together for ease of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7881" y="481412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Transfer </a:t>
            </a:r>
            <a:r>
              <a:rPr lang="en-US" b="1" dirty="0" smtClean="0"/>
              <a:t>Tape (Snot Tape)– </a:t>
            </a:r>
            <a:r>
              <a:rPr lang="en-US" dirty="0" smtClean="0"/>
              <a:t>Special tape used for attaching gels or nets to the back of lenses.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11" y="609600"/>
            <a:ext cx="6324600" cy="27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80927"/>
            <a:ext cx="2005516" cy="2536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3276599" cy="2785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876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Batteries – </a:t>
            </a:r>
            <a:r>
              <a:rPr lang="en-US" dirty="0" smtClean="0"/>
              <a:t>Used to supply power to any device using batteries, such as flashlights, magnifiers, light  meters,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401" y="508865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Permanent Markers – </a:t>
            </a:r>
            <a:r>
              <a:rPr lang="en-US" dirty="0" smtClean="0"/>
              <a:t>Used for writing magazine labels, film can labels and any other writing or labeling need.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01" y="914400"/>
            <a:ext cx="6172200" cy="32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4138">
            <a:off x="4682658" y="2425059"/>
            <a:ext cx="3362842" cy="2269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874">
            <a:off x="1360460" y="643914"/>
            <a:ext cx="3961841" cy="2163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718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Erasable Slate </a:t>
            </a:r>
            <a:r>
              <a:rPr lang="en-US" b="1" dirty="0" smtClean="0"/>
              <a:t>Markers – </a:t>
            </a:r>
            <a:r>
              <a:rPr lang="en-US" dirty="0" smtClean="0"/>
              <a:t>Used for writing </a:t>
            </a:r>
            <a:r>
              <a:rPr lang="en-US" dirty="0" smtClean="0"/>
              <a:t>key information such as </a:t>
            </a:r>
            <a:r>
              <a:rPr lang="en-US" dirty="0" smtClean="0"/>
              <a:t>Roll, Scene &amp; Take Numbers on the acrylic slate.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3702" y="5181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Makeup Powder Puffs – </a:t>
            </a:r>
            <a:r>
              <a:rPr lang="en-US" dirty="0" smtClean="0"/>
              <a:t>Used along with erasable slate markers to erase information from the slate.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36" y="838200"/>
            <a:ext cx="4319131" cy="38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702" y="5181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Stick on Letters – </a:t>
            </a:r>
            <a:r>
              <a:rPr lang="en-US" dirty="0" smtClean="0"/>
              <a:t>Used for labeling the slate with the pertinent production information.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24600" cy="399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6141" y="4724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Stabilo</a:t>
            </a:r>
            <a:r>
              <a:rPr lang="en-US" b="1" dirty="0" smtClean="0"/>
              <a:t> Erasable Pencils – </a:t>
            </a:r>
            <a:r>
              <a:rPr lang="en-US" dirty="0" smtClean="0"/>
              <a:t>Used for placing focus marks on lenses or on </a:t>
            </a:r>
            <a:r>
              <a:rPr lang="en-US" dirty="0" err="1" smtClean="0"/>
              <a:t>on</a:t>
            </a:r>
            <a:r>
              <a:rPr lang="en-US" dirty="0" smtClean="0"/>
              <a:t> follow focus marking disk.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13" y="685800"/>
            <a:ext cx="6267855" cy="35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6141" y="5029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Kodak </a:t>
            </a:r>
            <a:r>
              <a:rPr lang="en-US" b="1" dirty="0" err="1" smtClean="0"/>
              <a:t>Wratten</a:t>
            </a:r>
            <a:r>
              <a:rPr lang="en-US" b="1" dirty="0" smtClean="0"/>
              <a:t> Gels – </a:t>
            </a:r>
            <a:r>
              <a:rPr lang="en-US" dirty="0" smtClean="0"/>
              <a:t>Special optically correct gel filters used for behind the lens filtration.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12" y="685800"/>
            <a:ext cx="4627858" cy="40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1793825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56" y="5257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Pancro</a:t>
            </a:r>
            <a:r>
              <a:rPr lang="en-US" b="1" dirty="0" smtClean="0"/>
              <a:t> Lens Cleaner – </a:t>
            </a:r>
            <a:r>
              <a:rPr lang="en-US" dirty="0" smtClean="0"/>
              <a:t>Used along with lens tissue to clean lenses or filters.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422" y="533400"/>
            <a:ext cx="7315201" cy="4685489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The following shows many of the key expendable items that an Assistant Cameraman should have in their “kit” or “ditty bag.”  This is by no means a complete listing of expendables.  Every job is going to be a bit different and you may need certain items that are not shown.  One of the best places to get your expendables is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Filmtools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in Burbank, CA.   Check their web site at </a:t>
            </a:r>
            <a:r>
              <a:rPr lang="en-US" sz="2500" dirty="0" smtClean="0">
                <a:latin typeface="Arial" pitchFamily="34" charset="0"/>
                <a:cs typeface="Arial" pitchFamily="34" charset="0"/>
                <a:hlinkClick r:id="rId2"/>
              </a:rPr>
              <a:t>www.filmtools.com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  Below is a link to their Expendables Order Sheet and Checklist.  Please note that this is an Excel file so be sure you have Microsoft Excel installed on your computer.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1146" y="5587729"/>
            <a:ext cx="2133600" cy="5334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03" y="5702029"/>
            <a:ext cx="161544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6141" y="4724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Rosco</a:t>
            </a:r>
            <a:r>
              <a:rPr lang="en-US" b="1" dirty="0" smtClean="0"/>
              <a:t> Lens Cleaner &amp; Tissue – </a:t>
            </a:r>
            <a:r>
              <a:rPr lang="en-US" dirty="0" smtClean="0"/>
              <a:t>Used for cleaning lenses and filters.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755859" cy="34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4" y="685799"/>
            <a:ext cx="2537460" cy="2199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63302"/>
            <a:ext cx="4687880" cy="2034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6141" y="4724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Kimwipes</a:t>
            </a:r>
            <a:r>
              <a:rPr lang="en-US" b="1" dirty="0" smtClean="0"/>
              <a:t> Tissues – </a:t>
            </a:r>
            <a:r>
              <a:rPr lang="en-US" dirty="0" smtClean="0"/>
              <a:t>Used for cleaning filters or other equipment.  Not recommended for lenses.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6141" y="4724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Mikros</a:t>
            </a:r>
            <a:r>
              <a:rPr lang="en-US" b="1" dirty="0" smtClean="0"/>
              <a:t> Cleaning Cloth – </a:t>
            </a:r>
            <a:r>
              <a:rPr lang="en-US" dirty="0" smtClean="0"/>
              <a:t>Microfiber cleaning cloth used for cleaning lenses and filters.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1" y="1066800"/>
            <a:ext cx="4686300" cy="323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762000"/>
            <a:ext cx="1777289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2" y="762000"/>
            <a:ext cx="1996339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953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Compressed Air – </a:t>
            </a:r>
            <a:r>
              <a:rPr lang="en-US" dirty="0" smtClean="0"/>
              <a:t>Used to clean dirt/dust from lenses, filters </a:t>
            </a:r>
            <a:br>
              <a:rPr lang="en-US" dirty="0" smtClean="0"/>
            </a:br>
            <a:r>
              <a:rPr lang="en-US" dirty="0" smtClean="0"/>
              <a:t>or other camera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32" y="685800"/>
            <a:ext cx="1437894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1822" y="5257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WD-40 or Silicone Spray – </a:t>
            </a:r>
            <a:r>
              <a:rPr lang="en-US" dirty="0" smtClean="0"/>
              <a:t>Use to lubricate sticky tripod legs or for any other lubrication purpose.  Not to be used on the interior or exterior of any camera.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526" r="19122" b="40346"/>
          <a:stretch/>
        </p:blipFill>
        <p:spPr>
          <a:xfrm>
            <a:off x="1371600" y="3429000"/>
            <a:ext cx="2509736" cy="739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1941" r="31809" b="42261"/>
          <a:stretch/>
        </p:blipFill>
        <p:spPr>
          <a:xfrm>
            <a:off x="5431568" y="3429000"/>
            <a:ext cx="2509736" cy="705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579432" cy="2537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8616" y="4134863"/>
            <a:ext cx="5105400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Close-up of Ends of Orangewood Sticks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5257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Orangewood Sticks – </a:t>
            </a:r>
            <a:r>
              <a:rPr lang="en-US" dirty="0" smtClean="0"/>
              <a:t>Used to clean emulsion build-up from the gate and aperture 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2633" r="11582" b="28218"/>
          <a:stretch/>
        </p:blipFill>
        <p:spPr>
          <a:xfrm>
            <a:off x="1448610" y="1143000"/>
            <a:ext cx="6322979" cy="2996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8299" y="493463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Cotton Tipped Swabs (Q-Tips) – </a:t>
            </a:r>
            <a:r>
              <a:rPr lang="en-US" dirty="0" smtClean="0"/>
              <a:t>Used to clean excess oil or silicone from the camera movement and/or pull down claw.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3" y="838200"/>
            <a:ext cx="6093146" cy="3253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2573" y="493463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Foam </a:t>
            </a:r>
            <a:r>
              <a:rPr lang="en-US" b="1" dirty="0" smtClean="0"/>
              <a:t>Tipped </a:t>
            </a:r>
            <a:r>
              <a:rPr lang="en-US" b="1" dirty="0" smtClean="0"/>
              <a:t>Swabs </a:t>
            </a:r>
            <a:r>
              <a:rPr lang="en-US" b="1" dirty="0" smtClean="0"/>
              <a:t>– </a:t>
            </a:r>
            <a:r>
              <a:rPr lang="en-US" dirty="0" smtClean="0"/>
              <a:t>Used to clean excess oil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/>
              <a:t>silicone from the camera movement and/or </a:t>
            </a:r>
            <a:r>
              <a:rPr lang="en-US" dirty="0" smtClean="0"/>
              <a:t>pull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down claw</a:t>
            </a:r>
            <a:r>
              <a:rPr lang="en-US" dirty="0" smtClean="0"/>
              <a:t>.  May also be used to clean the sensor </a:t>
            </a:r>
            <a:br>
              <a:rPr lang="en-US" dirty="0" smtClean="0"/>
            </a:br>
            <a:r>
              <a:rPr lang="en-US" dirty="0" smtClean="0"/>
              <a:t>on a digital camera.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8300" y="5257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Rip-Tie Cable Ties  – </a:t>
            </a:r>
            <a:r>
              <a:rPr lang="en-US" dirty="0" smtClean="0"/>
              <a:t>Used for securing cables such as power cables, video cables, etc.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42" y="914400"/>
            <a:ext cx="3165958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638224"/>
            <a:ext cx="2971799" cy="21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8300" y="5181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Bongo Ties  – </a:t>
            </a:r>
            <a:r>
              <a:rPr lang="en-US" dirty="0" smtClean="0"/>
              <a:t>Used for securing cables such as power cables, video cables, etc.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31" y="685800"/>
            <a:ext cx="4049138" cy="41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3491257" cy="4717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486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1-Inch Cloth Camera Tape </a:t>
            </a:r>
            <a:r>
              <a:rPr lang="en-US" dirty="0" smtClean="0"/>
              <a:t>– used for labeling film magazines, film cans, equipment cases,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20165"/>
            <a:ext cx="3257663" cy="2202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300" y="5029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Velcro – </a:t>
            </a:r>
            <a:r>
              <a:rPr lang="en-US" dirty="0" smtClean="0"/>
              <a:t>Used to attach filter tags to matte boxes.  May also be used to secure two items together.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609600"/>
            <a:ext cx="1945717" cy="36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564527" cy="323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3968" y="5181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Plastic Cable Ties – </a:t>
            </a:r>
            <a:r>
              <a:rPr lang="en-US" dirty="0" smtClean="0"/>
              <a:t>Used for securing cables such as power cables, video cables,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0" y="5257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Camera Wedges – </a:t>
            </a:r>
            <a:r>
              <a:rPr lang="en-US" dirty="0" smtClean="0"/>
              <a:t>Small wooden wedges used for leveling the camera on uneven surfaces.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39" y="584560"/>
            <a:ext cx="6209922" cy="38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06" y="914400"/>
            <a:ext cx="6781800" cy="3635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3968" y="5181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Eyepiece Chamois – </a:t>
            </a:r>
            <a:r>
              <a:rPr lang="en-US" dirty="0" smtClean="0"/>
              <a:t>Used on viewfinder eyepiece as a </a:t>
            </a:r>
            <a:r>
              <a:rPr lang="en-US" dirty="0"/>
              <a:t>comfortable </a:t>
            </a:r>
            <a:r>
              <a:rPr lang="en-US" dirty="0" smtClean="0"/>
              <a:t>cushion for the Camera Operator.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5105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Camera Log Book – </a:t>
            </a:r>
            <a:r>
              <a:rPr lang="en-US" dirty="0" smtClean="0"/>
              <a:t>Used to record specific shot information such as lens focal length, focus distance, aperture, etc.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67" y="762000"/>
            <a:ext cx="5842775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272534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486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2-Inch Cloth Gaffer Tape </a:t>
            </a:r>
            <a:r>
              <a:rPr lang="en-US" dirty="0" smtClean="0"/>
              <a:t>– used for any taping need requiring  tape larger than the 1-inch camera tape.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4519" y="4953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3/4-Inch Electrical Tape </a:t>
            </a:r>
            <a:r>
              <a:rPr lang="en-US" dirty="0" smtClean="0"/>
              <a:t>– used for labeling film magazines, film cans, equipment cases, etc.  It is often used </a:t>
            </a:r>
            <a:r>
              <a:rPr lang="en-US" dirty="0"/>
              <a:t>in place of 1-inch cloth camera </a:t>
            </a:r>
            <a:r>
              <a:rPr lang="en-US" dirty="0" smtClean="0"/>
              <a:t>tape in humid conditions where the cloth tape won’t stick.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6017563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66" y="533400"/>
            <a:ext cx="3324467" cy="4610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486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1-Inch Paper Tape </a:t>
            </a:r>
            <a:r>
              <a:rPr lang="en-US" dirty="0" smtClean="0"/>
              <a:t>– used for marking 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4236338" cy="4274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486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1-Inch Fluorescent Paper Tape </a:t>
            </a:r>
            <a:r>
              <a:rPr lang="en-US" dirty="0" smtClean="0"/>
              <a:t>– used for marking 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4981993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562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1-Inch Fluorescent Paper Tape </a:t>
            </a:r>
            <a:r>
              <a:rPr lang="en-US" dirty="0" smtClean="0"/>
              <a:t>– used for marking 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285423" cy="4450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4911" y="5410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2-Inch Camera Magazine Tape – </a:t>
            </a:r>
            <a:r>
              <a:rPr lang="en-US" dirty="0" smtClean="0"/>
              <a:t>Special preprinted tape used for labeling film magazines and films cans.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mClip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684</Words>
  <Application>Microsoft Office PowerPoint</Application>
  <PresentationFormat>On-screen Show (4:3)</PresentationFormat>
  <Paragraphs>35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FilmClip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E. Elkins</dc:creator>
  <cp:lastModifiedBy>David E. Elkins</cp:lastModifiedBy>
  <cp:revision>60</cp:revision>
  <dcterms:modified xsi:type="dcterms:W3CDTF">2013-02-22T01:25:55Z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TC300004059990</vt:lpwstr>
  </property>
</Properties>
</file>